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61" r:id="rId4"/>
    <p:sldId id="258" r:id="rId5"/>
    <p:sldId id="259" r:id="rId6"/>
    <p:sldId id="260"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85" d="100"/>
          <a:sy n="85" d="100"/>
        </p:scale>
        <p:origin x="77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13AD03-5B1D-403E-BD6C-CA76BD18E3C8}" type="datetimeFigureOut">
              <a:rPr lang="en-US" smtClean="0"/>
              <a:t>11/1/2019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FFEC0E-F4E8-4A8F-8EAD-EEFBE2584C93}" type="slidenum">
              <a:rPr lang="en-US" smtClean="0"/>
              <a:t>‹#›</a:t>
            </a:fld>
            <a:endParaRPr lang="en-US"/>
          </a:p>
        </p:txBody>
      </p:sp>
    </p:spTree>
    <p:extLst>
      <p:ext uri="{BB962C8B-B14F-4D97-AF65-F5344CB8AC3E}">
        <p14:creationId xmlns:p14="http://schemas.microsoft.com/office/powerpoint/2010/main" val="2641499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Did you know that, according to the United Nations Office on Drugs and Crime 2018, 13.8 million young people who are mostly students aged between 15 to 16 years used cannabis at least once in 2016? Today I will be talking to you about this subject because you might know someone who is affected by these drugs or even someone here today among yourselves. First, I will talk about the reasons why juveniles are storming into the use of drugs. Then secondly, we will explore the main dangers of early usage of drugs focusing on both risks with the Law and Healthwise. Thirdly, I will show you the reasons why we need to shun away from drugs as students and youths. Lastly, we will look at the possible solutions to deal with the situation and reduce the impact it has on our society.</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FFFEC0E-F4E8-4A8F-8EAD-EEFBE2584C93}" type="slidenum">
              <a:rPr lang="en-US" smtClean="0"/>
              <a:t>2</a:t>
            </a:fld>
            <a:endParaRPr lang="en-US"/>
          </a:p>
        </p:txBody>
      </p:sp>
    </p:spTree>
    <p:extLst>
      <p:ext uri="{BB962C8B-B14F-4D97-AF65-F5344CB8AC3E}">
        <p14:creationId xmlns:p14="http://schemas.microsoft.com/office/powerpoint/2010/main" val="4238936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Individual users of the drugs are the main subjects and the prime victims of drugs use. It is there mental and physical conditions  that are at risk and there lives are at stake too. The community and  families of the affected juvenile is also at stake with the feeling of loneliness and sense of losing someone all around their minds. They can lose their loved ones forever through death or imprisonment. The economy of the country also feels the burden as a significant amount of funds is used to implement strategies to save these juveniles on drugs as well as improving health facilities to carter for their treatment. </a:t>
            </a:r>
          </a:p>
        </p:txBody>
      </p:sp>
      <p:sp>
        <p:nvSpPr>
          <p:cNvPr id="4" name="Slide Number Placeholder 3"/>
          <p:cNvSpPr>
            <a:spLocks noGrp="1"/>
          </p:cNvSpPr>
          <p:nvPr>
            <p:ph type="sldNum" sz="quarter" idx="5"/>
          </p:nvPr>
        </p:nvSpPr>
        <p:spPr/>
        <p:txBody>
          <a:bodyPr/>
          <a:lstStyle/>
          <a:p>
            <a:fld id="{7FFFEC0E-F4E8-4A8F-8EAD-EEFBE2584C93}" type="slidenum">
              <a:rPr lang="en-US" smtClean="0"/>
              <a:t>3</a:t>
            </a:fld>
            <a:endParaRPr lang="en-US"/>
          </a:p>
        </p:txBody>
      </p:sp>
    </p:spTree>
    <p:extLst>
      <p:ext uri="{BB962C8B-B14F-4D97-AF65-F5344CB8AC3E}">
        <p14:creationId xmlns:p14="http://schemas.microsoft.com/office/powerpoint/2010/main" val="2463290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First, I will begin by highlighting the reasons why individuals as young as below 18 years of age might find himself/herself drowned into drugs. The first notable reason is peer pressure from the others around them. This is the pressure from friends and people around them who are already using the drugs. Early exposure to drug substance use or abusive behaviors acts as an important mechanism to facilitate juveniles to try them out. The socio-economic status of the parents can result in a great depression, which might force children to venture into drugs to cope up with the pressure and stress. The curiosity of young people is always high, and some start drugs just for experimentation to get the answer on how pills taste or feel.</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FFFEC0E-F4E8-4A8F-8EAD-EEFBE2584C93}" type="slidenum">
              <a:rPr lang="en-US" smtClean="0"/>
              <a:t>4</a:t>
            </a:fld>
            <a:endParaRPr lang="en-US"/>
          </a:p>
        </p:txBody>
      </p:sp>
    </p:spTree>
    <p:extLst>
      <p:ext uri="{BB962C8B-B14F-4D97-AF65-F5344CB8AC3E}">
        <p14:creationId xmlns:p14="http://schemas.microsoft.com/office/powerpoint/2010/main" val="3067663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dangers of drugs can be felt by families, communities, the state, and individual users. To the victims using the drugs, it can cause a permanent mental impairment, which might result in memory loss. Drug use among juveniles increases the levels of criminal activities in the community. Since the subjects are not financially stable or self-supported, the users turn to criminal activities to raise funds to and purchase drugs and settle their addiction. Drugs like Marijuana, are mutagenic and can impair the breathing system of the user  and chest pains. In the majority of countries, possession and buying of drugs are illegal, and that includes the juveniles. If they are found guilty by the law, then they will be arrested and sentenced as per the requirement. Abuse of drugs results in despair, and teenagers are vulnerable and weak to deal with the situation, therefore, forcing them to commit suicide.</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FFFEC0E-F4E8-4A8F-8EAD-EEFBE2584C93}" type="slidenum">
              <a:rPr lang="en-US" smtClean="0"/>
              <a:t>5</a:t>
            </a:fld>
            <a:endParaRPr lang="en-US"/>
          </a:p>
        </p:txBody>
      </p:sp>
    </p:spTree>
    <p:extLst>
      <p:ext uri="{BB962C8B-B14F-4D97-AF65-F5344CB8AC3E}">
        <p14:creationId xmlns:p14="http://schemas.microsoft.com/office/powerpoint/2010/main" val="3037067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With the help of the government, we can ensure the incorporation of school-based programs into the education system to create awareness for minors on the dangers of drugs. Family prevention programs can also be strengthened to increase the family bonds and the use of appropriate discipline. Another family prevention program is multidimensional family therapy, which emphasizes on helping develop more effective coping and problem-solving skills. Healthcare providers can also assist in the prevention of these incidences through guiding and counseling whenever a juvenile patient visits the facility. The individual users can also decide to self regulate himself from drugs and keep themselves occupied in other useful activities.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FFFEC0E-F4E8-4A8F-8EAD-EEFBE2584C93}" type="slidenum">
              <a:rPr lang="en-US" smtClean="0"/>
              <a:t>6</a:t>
            </a:fld>
            <a:endParaRPr lang="en-US"/>
          </a:p>
        </p:txBody>
      </p:sp>
    </p:spTree>
    <p:extLst>
      <p:ext uri="{BB962C8B-B14F-4D97-AF65-F5344CB8AC3E}">
        <p14:creationId xmlns:p14="http://schemas.microsoft.com/office/powerpoint/2010/main" val="3322620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Drug use among juveniles and teenagers affects everyone in the entire country either directly or indirectly. Therefore, </a:t>
            </a:r>
            <a:r>
              <a:rPr lang="en-US" sz="1200" kern="1200" dirty="0">
                <a:solidFill>
                  <a:schemeClr val="tx1"/>
                </a:solidFill>
                <a:effectLst/>
                <a:latin typeface="+mn-lt"/>
                <a:ea typeface="+mn-ea"/>
                <a:cs typeface="+mn-cs"/>
              </a:rPr>
              <a:t>available healthcare providers, community members, schools, and the government should all intervene by implementing programs and rules that will decrease juvenile rates in drug use. The only way forward is addressing the issue and backing the efforts suggested to fight this entire on the minors. Let us all join hands and work together towards saving the great minds of our upcoming generation. </a:t>
            </a:r>
            <a:endParaRPr lang="en-US" dirty="0"/>
          </a:p>
        </p:txBody>
      </p:sp>
      <p:sp>
        <p:nvSpPr>
          <p:cNvPr id="4" name="Slide Number Placeholder 3"/>
          <p:cNvSpPr>
            <a:spLocks noGrp="1"/>
          </p:cNvSpPr>
          <p:nvPr>
            <p:ph type="sldNum" sz="quarter" idx="5"/>
          </p:nvPr>
        </p:nvSpPr>
        <p:spPr/>
        <p:txBody>
          <a:bodyPr/>
          <a:lstStyle/>
          <a:p>
            <a:fld id="{7FFFEC0E-F4E8-4A8F-8EAD-EEFBE2584C93}" type="slidenum">
              <a:rPr lang="en-US" smtClean="0"/>
              <a:t>7</a:t>
            </a:fld>
            <a:endParaRPr lang="en-US"/>
          </a:p>
        </p:txBody>
      </p:sp>
    </p:spTree>
    <p:extLst>
      <p:ext uri="{BB962C8B-B14F-4D97-AF65-F5344CB8AC3E}">
        <p14:creationId xmlns:p14="http://schemas.microsoft.com/office/powerpoint/2010/main" val="2796097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www.unodc.org/wdr2018/prelaunch/WDR18_Booklet_4_YOUTH.pdf"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79D24-7CCD-4D19-9885-C86E67E5F045}"/>
              </a:ext>
            </a:extLst>
          </p:cNvPr>
          <p:cNvSpPr>
            <a:spLocks noGrp="1"/>
          </p:cNvSpPr>
          <p:nvPr>
            <p:ph type="ctrTitle"/>
          </p:nvPr>
        </p:nvSpPr>
        <p:spPr>
          <a:xfrm>
            <a:off x="879747" y="-402461"/>
            <a:ext cx="7766936" cy="1646302"/>
          </a:xfrm>
        </p:spPr>
        <p:txBody>
          <a:bodyPr/>
          <a:lstStyle/>
          <a:p>
            <a:pPr algn="l"/>
            <a:r>
              <a:rPr lang="en-US" dirty="0"/>
              <a:t>Content </a:t>
            </a:r>
          </a:p>
        </p:txBody>
      </p:sp>
      <p:sp>
        <p:nvSpPr>
          <p:cNvPr id="3" name="Subtitle 2">
            <a:extLst>
              <a:ext uri="{FF2B5EF4-FFF2-40B4-BE49-F238E27FC236}">
                <a16:creationId xmlns:a16="http://schemas.microsoft.com/office/drawing/2014/main" id="{5D8460DC-9065-4B67-BDF0-C0417D59B73E}"/>
              </a:ext>
            </a:extLst>
          </p:cNvPr>
          <p:cNvSpPr>
            <a:spLocks noGrp="1"/>
          </p:cNvSpPr>
          <p:nvPr>
            <p:ph type="subTitle" idx="1"/>
          </p:nvPr>
        </p:nvSpPr>
        <p:spPr>
          <a:xfrm>
            <a:off x="879747" y="1392865"/>
            <a:ext cx="8394256" cy="5316279"/>
          </a:xfrm>
        </p:spPr>
        <p:txBody>
          <a:bodyPr>
            <a:normAutofit/>
          </a:bodyPr>
          <a:lstStyle/>
          <a:p>
            <a:pPr marL="342900" indent="-342900" algn="l">
              <a:buFont typeface="+mj-lt"/>
              <a:buAutoNum type="arabicPeriod"/>
            </a:pPr>
            <a:r>
              <a:rPr lang="en-US" sz="2800" dirty="0"/>
              <a:t>Introduction: Juvenile Drugs Use</a:t>
            </a:r>
          </a:p>
          <a:p>
            <a:pPr marL="342900" indent="-342900" algn="l">
              <a:buFont typeface="+mj-lt"/>
              <a:buAutoNum type="arabicPeriod"/>
            </a:pPr>
            <a:r>
              <a:rPr lang="en-US" sz="2800" dirty="0"/>
              <a:t>Reasons for Drugs Use</a:t>
            </a:r>
          </a:p>
          <a:p>
            <a:pPr marL="342900" indent="-342900" algn="l">
              <a:buFont typeface="+mj-lt"/>
              <a:buAutoNum type="arabicPeriod"/>
            </a:pPr>
            <a:r>
              <a:rPr lang="en-US" sz="2800" dirty="0"/>
              <a:t>Parties affected by Drugs Use</a:t>
            </a:r>
          </a:p>
          <a:p>
            <a:pPr marL="342900" indent="-342900" algn="l">
              <a:buFont typeface="+mj-lt"/>
              <a:buAutoNum type="arabicPeriod"/>
            </a:pPr>
            <a:r>
              <a:rPr lang="en-US" sz="2800" dirty="0"/>
              <a:t>Dangers associated with Drugs</a:t>
            </a:r>
          </a:p>
          <a:p>
            <a:pPr marL="342900" indent="-342900" algn="l">
              <a:buFont typeface="+mj-lt"/>
              <a:buAutoNum type="arabicPeriod"/>
            </a:pPr>
            <a:r>
              <a:rPr lang="en-US" sz="2800" dirty="0"/>
              <a:t>Possible solutions</a:t>
            </a:r>
          </a:p>
          <a:p>
            <a:pPr marL="342900" indent="-342900" algn="l">
              <a:buFont typeface="+mj-lt"/>
              <a:buAutoNum type="arabicPeriod"/>
            </a:pPr>
            <a:r>
              <a:rPr lang="en-US" sz="2800" dirty="0"/>
              <a:t>Conclusion </a:t>
            </a:r>
          </a:p>
          <a:p>
            <a:pPr marL="342900" indent="-342900" algn="l">
              <a:buFont typeface="+mj-lt"/>
              <a:buAutoNum type="arabicPeriod"/>
            </a:pPr>
            <a:r>
              <a:rPr lang="en-US" sz="2800" dirty="0"/>
              <a:t>References </a:t>
            </a:r>
          </a:p>
        </p:txBody>
      </p:sp>
    </p:spTree>
    <p:extLst>
      <p:ext uri="{BB962C8B-B14F-4D97-AF65-F5344CB8AC3E}">
        <p14:creationId xmlns:p14="http://schemas.microsoft.com/office/powerpoint/2010/main" val="2120863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45396-2E33-41F5-8501-CE684F878A89}"/>
              </a:ext>
            </a:extLst>
          </p:cNvPr>
          <p:cNvSpPr>
            <a:spLocks noGrp="1"/>
          </p:cNvSpPr>
          <p:nvPr>
            <p:ph type="ctrTitle"/>
          </p:nvPr>
        </p:nvSpPr>
        <p:spPr>
          <a:xfrm>
            <a:off x="818707" y="-648416"/>
            <a:ext cx="7607448" cy="1646302"/>
          </a:xfrm>
        </p:spPr>
        <p:txBody>
          <a:bodyPr/>
          <a:lstStyle/>
          <a:p>
            <a:pPr algn="l"/>
            <a:r>
              <a:rPr lang="en-US" sz="4000" dirty="0"/>
              <a:t>Introduction: Juvenile Drugs Use</a:t>
            </a:r>
          </a:p>
        </p:txBody>
      </p:sp>
      <p:sp>
        <p:nvSpPr>
          <p:cNvPr id="3" name="Subtitle 2">
            <a:extLst>
              <a:ext uri="{FF2B5EF4-FFF2-40B4-BE49-F238E27FC236}">
                <a16:creationId xmlns:a16="http://schemas.microsoft.com/office/drawing/2014/main" id="{DCD84AEC-8D38-4DA5-A35A-7CCF608C171C}"/>
              </a:ext>
            </a:extLst>
          </p:cNvPr>
          <p:cNvSpPr>
            <a:spLocks noGrp="1"/>
          </p:cNvSpPr>
          <p:nvPr>
            <p:ph type="subTitle" idx="1"/>
          </p:nvPr>
        </p:nvSpPr>
        <p:spPr>
          <a:xfrm>
            <a:off x="818707" y="90336"/>
            <a:ext cx="7766936" cy="8220583"/>
          </a:xfrm>
        </p:spPr>
        <p:txBody>
          <a:bodyPr>
            <a:normAutofit/>
          </a:bodyPr>
          <a:lstStyle/>
          <a:p>
            <a:pPr algn="l"/>
            <a:endParaRPr lang="en-US" dirty="0"/>
          </a:p>
          <a:p>
            <a:pPr marL="342900" indent="-342900" algn="l">
              <a:buFont typeface="+mj-lt"/>
              <a:buAutoNum type="arabicPeriod"/>
            </a:pPr>
            <a:endParaRPr lang="en-US" dirty="0"/>
          </a:p>
          <a:p>
            <a:pPr marL="342900" indent="-342900" algn="l">
              <a:buFont typeface="+mj-lt"/>
              <a:buAutoNum type="arabicPeriod"/>
            </a:pPr>
            <a:endParaRPr lang="en-US" dirty="0"/>
          </a:p>
          <a:p>
            <a:pPr marL="342900" indent="-342900" algn="l">
              <a:buFont typeface="+mj-lt"/>
              <a:buAutoNum type="arabicPeriod"/>
            </a:pPr>
            <a:endParaRPr lang="en-US" dirty="0"/>
          </a:p>
          <a:p>
            <a:pPr marL="342900" indent="-342900" algn="l">
              <a:buFont typeface="+mj-lt"/>
              <a:buAutoNum type="arabicPeriod"/>
            </a:pPr>
            <a:endParaRPr lang="en-US" dirty="0"/>
          </a:p>
          <a:p>
            <a:pPr marL="342900" indent="-342900" algn="l">
              <a:buFont typeface="+mj-lt"/>
              <a:buAutoNum type="arabicPeriod"/>
            </a:pPr>
            <a:r>
              <a:rPr lang="en-US" sz="2400" dirty="0"/>
              <a:t>Topic</a:t>
            </a:r>
          </a:p>
          <a:p>
            <a:pPr marL="342900" indent="-342900" algn="l">
              <a:buFont typeface="+mj-lt"/>
              <a:buAutoNum type="arabicPeriod"/>
            </a:pPr>
            <a:r>
              <a:rPr lang="en-US" sz="2400" dirty="0"/>
              <a:t>Attention Getter.</a:t>
            </a:r>
          </a:p>
          <a:p>
            <a:pPr marL="342900" indent="-342900" algn="l">
              <a:buFont typeface="+mj-lt"/>
              <a:buAutoNum type="arabicPeriod"/>
            </a:pPr>
            <a:r>
              <a:rPr lang="en-US" sz="2400" dirty="0"/>
              <a:t>Credibility – Audience Relevance.</a:t>
            </a:r>
          </a:p>
          <a:p>
            <a:pPr marL="342900" indent="-342900" algn="l">
              <a:buFont typeface="+mj-lt"/>
              <a:buAutoNum type="arabicPeriod"/>
            </a:pPr>
            <a:r>
              <a:rPr lang="en-US" sz="2400" dirty="0"/>
              <a:t>Goal as proposition.</a:t>
            </a:r>
          </a:p>
          <a:p>
            <a:pPr marL="342900" indent="-342900" algn="l">
              <a:buFont typeface="+mj-lt"/>
              <a:buAutoNum type="arabicPeriod"/>
            </a:pPr>
            <a:r>
              <a:rPr lang="en-US" sz="2400" dirty="0"/>
              <a:t>Preview of points</a:t>
            </a:r>
            <a:r>
              <a:rPr lang="en-US" dirty="0"/>
              <a:t>.</a:t>
            </a:r>
          </a:p>
        </p:txBody>
      </p:sp>
      <p:pic>
        <p:nvPicPr>
          <p:cNvPr id="1026" name="Picture 2" descr="Image result for juveniles on drugs">
            <a:extLst>
              <a:ext uri="{FF2B5EF4-FFF2-40B4-BE49-F238E27FC236}">
                <a16:creationId xmlns:a16="http://schemas.microsoft.com/office/drawing/2014/main" id="{46878D4E-2245-4B32-999F-EE02D13EBC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9" y="997886"/>
            <a:ext cx="2409899" cy="2573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688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28738-A3DD-409A-9D27-7F94297D3562}"/>
              </a:ext>
            </a:extLst>
          </p:cNvPr>
          <p:cNvSpPr>
            <a:spLocks noGrp="1"/>
          </p:cNvSpPr>
          <p:nvPr>
            <p:ph type="ctrTitle"/>
          </p:nvPr>
        </p:nvSpPr>
        <p:spPr>
          <a:xfrm>
            <a:off x="276578" y="-823151"/>
            <a:ext cx="7766936" cy="1646302"/>
          </a:xfrm>
        </p:spPr>
        <p:txBody>
          <a:bodyPr/>
          <a:lstStyle/>
          <a:p>
            <a:r>
              <a:rPr lang="en-US" sz="4400" dirty="0"/>
              <a:t>Parties Affected by Drug Use</a:t>
            </a:r>
          </a:p>
        </p:txBody>
      </p:sp>
      <p:sp>
        <p:nvSpPr>
          <p:cNvPr id="3" name="Subtitle 2">
            <a:extLst>
              <a:ext uri="{FF2B5EF4-FFF2-40B4-BE49-F238E27FC236}">
                <a16:creationId xmlns:a16="http://schemas.microsoft.com/office/drawing/2014/main" id="{A622EF11-684B-437A-8EDE-DDE0C377DE2B}"/>
              </a:ext>
            </a:extLst>
          </p:cNvPr>
          <p:cNvSpPr>
            <a:spLocks noGrp="1"/>
          </p:cNvSpPr>
          <p:nvPr>
            <p:ph type="subTitle" idx="1"/>
          </p:nvPr>
        </p:nvSpPr>
        <p:spPr>
          <a:xfrm>
            <a:off x="739422" y="1431811"/>
            <a:ext cx="7766936" cy="4314233"/>
          </a:xfrm>
        </p:spPr>
        <p:txBody>
          <a:bodyPr>
            <a:noAutofit/>
          </a:bodyPr>
          <a:lstStyle/>
          <a:p>
            <a:pPr marL="342900" indent="-342900" algn="l">
              <a:buFont typeface="+mj-lt"/>
              <a:buAutoNum type="arabicPeriod"/>
            </a:pPr>
            <a:endParaRPr lang="en-US" sz="2800" dirty="0"/>
          </a:p>
          <a:p>
            <a:pPr algn="l"/>
            <a:endParaRPr lang="en-US" sz="2800" dirty="0"/>
          </a:p>
          <a:p>
            <a:pPr marL="342900" indent="-342900" algn="l">
              <a:buFont typeface="+mj-lt"/>
              <a:buAutoNum type="arabicPeriod"/>
            </a:pPr>
            <a:endParaRPr lang="en-US" sz="2800" dirty="0"/>
          </a:p>
          <a:p>
            <a:pPr marL="342900" indent="-342900" algn="l">
              <a:buFont typeface="+mj-lt"/>
              <a:buAutoNum type="arabicPeriod"/>
            </a:pPr>
            <a:r>
              <a:rPr lang="en-US" sz="2800" dirty="0"/>
              <a:t>Individual families</a:t>
            </a:r>
          </a:p>
          <a:p>
            <a:pPr marL="342900" indent="-342900" algn="l">
              <a:buFont typeface="+mj-lt"/>
              <a:buAutoNum type="arabicPeriod"/>
            </a:pPr>
            <a:r>
              <a:rPr lang="en-US" sz="2800" dirty="0"/>
              <a:t>Community</a:t>
            </a:r>
          </a:p>
          <a:p>
            <a:pPr marL="342900" indent="-342900" algn="l">
              <a:buFont typeface="+mj-lt"/>
              <a:buAutoNum type="arabicPeriod"/>
            </a:pPr>
            <a:r>
              <a:rPr lang="en-US" sz="2800" dirty="0"/>
              <a:t>The government</a:t>
            </a:r>
          </a:p>
          <a:p>
            <a:pPr marL="342900" indent="-342900" algn="l">
              <a:buFont typeface="+mj-lt"/>
              <a:buAutoNum type="arabicPeriod"/>
            </a:pPr>
            <a:r>
              <a:rPr lang="en-US" sz="2800" dirty="0"/>
              <a:t>The economy </a:t>
            </a:r>
          </a:p>
          <a:p>
            <a:pPr marL="342900" indent="-342900" algn="l">
              <a:buFont typeface="+mj-lt"/>
              <a:buAutoNum type="arabicPeriod"/>
            </a:pPr>
            <a:r>
              <a:rPr lang="en-US" sz="2800" dirty="0"/>
              <a:t>Individual users.</a:t>
            </a:r>
          </a:p>
        </p:txBody>
      </p:sp>
      <p:pic>
        <p:nvPicPr>
          <p:cNvPr id="5122" name="Picture 2" descr="Image result for families affected by drugs">
            <a:extLst>
              <a:ext uri="{FF2B5EF4-FFF2-40B4-BE49-F238E27FC236}">
                <a16:creationId xmlns:a16="http://schemas.microsoft.com/office/drawing/2014/main" id="{06385F0B-8B5F-427B-B43C-4615FEF1AB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9467" y="823151"/>
            <a:ext cx="5260622" cy="25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865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15E63-D612-4BE3-BB5E-9148F7F183D6}"/>
              </a:ext>
            </a:extLst>
          </p:cNvPr>
          <p:cNvSpPr>
            <a:spLocks noGrp="1"/>
          </p:cNvSpPr>
          <p:nvPr>
            <p:ph type="ctrTitle"/>
          </p:nvPr>
        </p:nvSpPr>
        <p:spPr>
          <a:xfrm>
            <a:off x="1027288" y="-632177"/>
            <a:ext cx="6468713" cy="1646302"/>
          </a:xfrm>
        </p:spPr>
        <p:txBody>
          <a:bodyPr/>
          <a:lstStyle/>
          <a:p>
            <a:pPr algn="l"/>
            <a:r>
              <a:rPr lang="en-US" sz="4000" dirty="0"/>
              <a:t>Reasons for Drugs Use</a:t>
            </a:r>
          </a:p>
        </p:txBody>
      </p:sp>
      <p:sp>
        <p:nvSpPr>
          <p:cNvPr id="3" name="Subtitle 2">
            <a:extLst>
              <a:ext uri="{FF2B5EF4-FFF2-40B4-BE49-F238E27FC236}">
                <a16:creationId xmlns:a16="http://schemas.microsoft.com/office/drawing/2014/main" id="{AEE5B9AF-83C5-4C9A-BA94-B9ADB077BC46}"/>
              </a:ext>
            </a:extLst>
          </p:cNvPr>
          <p:cNvSpPr>
            <a:spLocks noGrp="1"/>
          </p:cNvSpPr>
          <p:nvPr>
            <p:ph type="subTitle" idx="1"/>
          </p:nvPr>
        </p:nvSpPr>
        <p:spPr>
          <a:xfrm>
            <a:off x="694267" y="1138299"/>
            <a:ext cx="7766936" cy="4460990"/>
          </a:xfrm>
        </p:spPr>
        <p:txBody>
          <a:bodyPr/>
          <a:lstStyle/>
          <a:p>
            <a:pPr marL="285750" indent="-285750" algn="l">
              <a:buFont typeface="Wingdings" panose="05000000000000000000" pitchFamily="2" charset="2"/>
              <a:buChar char="ü"/>
            </a:pPr>
            <a:endParaRPr lang="en-US" dirty="0"/>
          </a:p>
          <a:p>
            <a:pPr marL="285750" indent="-285750" algn="l">
              <a:buFont typeface="Wingdings" panose="05000000000000000000" pitchFamily="2" charset="2"/>
              <a:buChar char="ü"/>
            </a:pPr>
            <a:endParaRPr lang="en-US" dirty="0"/>
          </a:p>
          <a:p>
            <a:pPr marL="285750" indent="-285750" algn="l">
              <a:buFont typeface="Wingdings" panose="05000000000000000000" pitchFamily="2" charset="2"/>
              <a:buChar char="ü"/>
            </a:pPr>
            <a:endParaRPr lang="en-US" dirty="0"/>
          </a:p>
          <a:p>
            <a:pPr marL="285750" indent="-285750" algn="l">
              <a:buFont typeface="Wingdings" panose="05000000000000000000" pitchFamily="2" charset="2"/>
              <a:buChar char="ü"/>
            </a:pPr>
            <a:endParaRPr lang="en-US" dirty="0"/>
          </a:p>
          <a:p>
            <a:pPr marL="285750" indent="-285750" algn="l">
              <a:buFont typeface="Wingdings" panose="05000000000000000000" pitchFamily="2" charset="2"/>
              <a:buChar char="ü"/>
            </a:pPr>
            <a:endParaRPr lang="en-US" dirty="0"/>
          </a:p>
          <a:p>
            <a:pPr marL="285750" indent="-285750" algn="l">
              <a:buFont typeface="Wingdings" panose="05000000000000000000" pitchFamily="2" charset="2"/>
              <a:buChar char="ü"/>
            </a:pPr>
            <a:r>
              <a:rPr lang="en-US" dirty="0"/>
              <a:t>Depression</a:t>
            </a:r>
          </a:p>
          <a:p>
            <a:pPr marL="285750" indent="-285750" algn="l">
              <a:buFont typeface="Wingdings" panose="05000000000000000000" pitchFamily="2" charset="2"/>
              <a:buChar char="ü"/>
            </a:pPr>
            <a:r>
              <a:rPr lang="en-US" dirty="0"/>
              <a:t>Peer pressure</a:t>
            </a:r>
          </a:p>
          <a:p>
            <a:pPr marL="285750" indent="-285750" algn="l">
              <a:buFont typeface="Wingdings" panose="05000000000000000000" pitchFamily="2" charset="2"/>
              <a:buChar char="ü"/>
            </a:pPr>
            <a:r>
              <a:rPr lang="en-US" dirty="0"/>
              <a:t>Misinformation</a:t>
            </a:r>
          </a:p>
          <a:p>
            <a:pPr marL="285750" indent="-285750" algn="l">
              <a:buFont typeface="Wingdings" panose="05000000000000000000" pitchFamily="2" charset="2"/>
              <a:buChar char="ü"/>
            </a:pPr>
            <a:r>
              <a:rPr lang="en-US" dirty="0"/>
              <a:t>Experimentation</a:t>
            </a:r>
          </a:p>
          <a:p>
            <a:pPr marL="285750" indent="-285750" algn="l">
              <a:buFont typeface="Wingdings" panose="05000000000000000000" pitchFamily="2" charset="2"/>
              <a:buChar char="ü"/>
            </a:pPr>
            <a:r>
              <a:rPr lang="en-US" dirty="0"/>
              <a:t>Environmental factors</a:t>
            </a:r>
          </a:p>
          <a:p>
            <a:pPr marL="285750" indent="-285750" algn="l">
              <a:buFont typeface="Wingdings" panose="05000000000000000000" pitchFamily="2" charset="2"/>
              <a:buChar char="ü"/>
            </a:pPr>
            <a:endParaRPr lang="en-US" dirty="0"/>
          </a:p>
        </p:txBody>
      </p:sp>
      <p:pic>
        <p:nvPicPr>
          <p:cNvPr id="2054" name="Picture 6" descr="Image result for depression drugs">
            <a:extLst>
              <a:ext uri="{FF2B5EF4-FFF2-40B4-BE49-F238E27FC236}">
                <a16:creationId xmlns:a16="http://schemas.microsoft.com/office/drawing/2014/main" id="{3A1567F5-E6A1-4D63-B27C-77D22D024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5462" y="1258711"/>
            <a:ext cx="4301076" cy="2764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1334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57467-67CA-48FF-A8F6-78DA988094E4}"/>
              </a:ext>
            </a:extLst>
          </p:cNvPr>
          <p:cNvSpPr>
            <a:spLocks noGrp="1"/>
          </p:cNvSpPr>
          <p:nvPr>
            <p:ph type="ctrTitle"/>
          </p:nvPr>
        </p:nvSpPr>
        <p:spPr>
          <a:xfrm>
            <a:off x="694266" y="-737545"/>
            <a:ext cx="7766936" cy="1646302"/>
          </a:xfrm>
        </p:spPr>
        <p:txBody>
          <a:bodyPr/>
          <a:lstStyle/>
          <a:p>
            <a:r>
              <a:rPr lang="en-US" sz="4400" dirty="0"/>
              <a:t>Dangers associated with Drugs</a:t>
            </a:r>
          </a:p>
        </p:txBody>
      </p:sp>
      <p:sp>
        <p:nvSpPr>
          <p:cNvPr id="3" name="Subtitle 2">
            <a:extLst>
              <a:ext uri="{FF2B5EF4-FFF2-40B4-BE49-F238E27FC236}">
                <a16:creationId xmlns:a16="http://schemas.microsoft.com/office/drawing/2014/main" id="{F270A9E0-677F-40E4-B7BD-4E92AD3A0002}"/>
              </a:ext>
            </a:extLst>
          </p:cNvPr>
          <p:cNvSpPr>
            <a:spLocks noGrp="1"/>
          </p:cNvSpPr>
          <p:nvPr>
            <p:ph type="subTitle" idx="1"/>
          </p:nvPr>
        </p:nvSpPr>
        <p:spPr>
          <a:xfrm>
            <a:off x="694265" y="993422"/>
            <a:ext cx="7563737" cy="5610578"/>
          </a:xfrm>
        </p:spPr>
        <p:txBody>
          <a:bodyPr/>
          <a:lstStyle/>
          <a:p>
            <a:pPr marL="285750" indent="-285750" algn="l">
              <a:buFont typeface="Wingdings" panose="05000000000000000000" pitchFamily="2" charset="2"/>
              <a:buChar char="Ø"/>
            </a:pPr>
            <a:endParaRPr lang="en-US" dirty="0"/>
          </a:p>
          <a:p>
            <a:pPr marL="285750" indent="-285750" algn="l">
              <a:buFont typeface="Wingdings" panose="05000000000000000000" pitchFamily="2" charset="2"/>
              <a:buChar char="Ø"/>
            </a:pPr>
            <a:endParaRPr lang="en-US" dirty="0"/>
          </a:p>
          <a:p>
            <a:pPr marL="285750" indent="-285750" algn="l">
              <a:buFont typeface="Wingdings" panose="05000000000000000000" pitchFamily="2" charset="2"/>
              <a:buChar char="Ø"/>
            </a:pPr>
            <a:endParaRPr lang="en-US" dirty="0"/>
          </a:p>
          <a:p>
            <a:pPr marL="285750" indent="-285750" algn="l">
              <a:buFont typeface="Wingdings" panose="05000000000000000000" pitchFamily="2" charset="2"/>
              <a:buChar char="Ø"/>
            </a:pPr>
            <a:endParaRPr lang="en-US" dirty="0"/>
          </a:p>
          <a:p>
            <a:pPr marL="285750" indent="-285750" algn="l">
              <a:buFont typeface="Wingdings" panose="05000000000000000000" pitchFamily="2" charset="2"/>
              <a:buChar char="Ø"/>
            </a:pPr>
            <a:endParaRPr lang="en-US" dirty="0"/>
          </a:p>
          <a:p>
            <a:pPr marL="285750" indent="-285750" algn="l">
              <a:buFont typeface="Wingdings" panose="05000000000000000000" pitchFamily="2" charset="2"/>
              <a:buChar char="Ø"/>
            </a:pPr>
            <a:endParaRPr lang="en-US" dirty="0"/>
          </a:p>
          <a:p>
            <a:pPr marL="285750" indent="-285750" algn="l">
              <a:buFont typeface="Wingdings" panose="05000000000000000000" pitchFamily="2" charset="2"/>
              <a:buChar char="Ø"/>
            </a:pPr>
            <a:endParaRPr lang="en-US" dirty="0"/>
          </a:p>
          <a:p>
            <a:pPr marL="285750" indent="-285750" algn="l">
              <a:buFont typeface="Wingdings" panose="05000000000000000000" pitchFamily="2" charset="2"/>
              <a:buChar char="Ø"/>
            </a:pPr>
            <a:r>
              <a:rPr lang="en-US" dirty="0"/>
              <a:t>Brain damage</a:t>
            </a:r>
          </a:p>
          <a:p>
            <a:pPr marL="285750" indent="-285750" algn="l">
              <a:buFont typeface="Wingdings" panose="05000000000000000000" pitchFamily="2" charset="2"/>
              <a:buChar char="Ø"/>
            </a:pPr>
            <a:r>
              <a:rPr lang="en-US" dirty="0"/>
              <a:t>Depression</a:t>
            </a:r>
          </a:p>
          <a:p>
            <a:pPr marL="285750" indent="-285750" algn="l">
              <a:buFont typeface="Wingdings" panose="05000000000000000000" pitchFamily="2" charset="2"/>
              <a:buChar char="Ø"/>
            </a:pPr>
            <a:r>
              <a:rPr lang="en-US" dirty="0"/>
              <a:t>Death</a:t>
            </a:r>
          </a:p>
          <a:p>
            <a:pPr marL="285750" indent="-285750" algn="l">
              <a:buFont typeface="Wingdings" panose="05000000000000000000" pitchFamily="2" charset="2"/>
              <a:buChar char="Ø"/>
            </a:pPr>
            <a:r>
              <a:rPr lang="en-US" dirty="0"/>
              <a:t>Drop out of school</a:t>
            </a:r>
          </a:p>
          <a:p>
            <a:pPr marL="285750" indent="-285750" algn="l">
              <a:buFont typeface="Wingdings" panose="05000000000000000000" pitchFamily="2" charset="2"/>
              <a:buChar char="Ø"/>
            </a:pPr>
            <a:r>
              <a:rPr lang="en-US" dirty="0"/>
              <a:t>Prison sentence or jail terms</a:t>
            </a:r>
          </a:p>
          <a:p>
            <a:pPr marL="285750" indent="-285750" algn="l">
              <a:buFont typeface="Wingdings" panose="05000000000000000000" pitchFamily="2" charset="2"/>
              <a:buChar char="Ø"/>
            </a:pPr>
            <a:r>
              <a:rPr lang="en-US" dirty="0"/>
              <a:t>Chest pain and breathing difficulties</a:t>
            </a:r>
          </a:p>
          <a:p>
            <a:pPr marL="285750" indent="-285750" algn="l">
              <a:buFont typeface="Wingdings" panose="05000000000000000000" pitchFamily="2" charset="2"/>
              <a:buChar char="Ø"/>
            </a:pPr>
            <a:r>
              <a:rPr lang="en-US" dirty="0"/>
              <a:t>Increases criminal activities</a:t>
            </a:r>
          </a:p>
          <a:p>
            <a:pPr marL="285750" indent="-285750" algn="l">
              <a:buFont typeface="Wingdings" panose="05000000000000000000" pitchFamily="2" charset="2"/>
              <a:buChar char="Ø"/>
            </a:pPr>
            <a:endParaRPr lang="en-US" dirty="0"/>
          </a:p>
        </p:txBody>
      </p:sp>
      <p:pic>
        <p:nvPicPr>
          <p:cNvPr id="3076" name="Picture 4" descr="Image result for prison sentence for juveniles">
            <a:extLst>
              <a:ext uri="{FF2B5EF4-FFF2-40B4-BE49-F238E27FC236}">
                <a16:creationId xmlns:a16="http://schemas.microsoft.com/office/drawing/2014/main" id="{7F4F2720-4305-429E-94B6-4FC19A3C12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5889" y="993422"/>
            <a:ext cx="4462113" cy="3121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5420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E4418-9067-413A-B684-719686E1F463}"/>
              </a:ext>
            </a:extLst>
          </p:cNvPr>
          <p:cNvSpPr>
            <a:spLocks noGrp="1"/>
          </p:cNvSpPr>
          <p:nvPr>
            <p:ph type="ctrTitle"/>
          </p:nvPr>
        </p:nvSpPr>
        <p:spPr>
          <a:xfrm>
            <a:off x="694267" y="-823151"/>
            <a:ext cx="7766936" cy="1646302"/>
          </a:xfrm>
        </p:spPr>
        <p:txBody>
          <a:bodyPr/>
          <a:lstStyle/>
          <a:p>
            <a:pPr algn="l"/>
            <a:r>
              <a:rPr lang="en-US" dirty="0"/>
              <a:t>Possible solutions</a:t>
            </a:r>
          </a:p>
        </p:txBody>
      </p:sp>
      <p:sp>
        <p:nvSpPr>
          <p:cNvPr id="3" name="Subtitle 2">
            <a:extLst>
              <a:ext uri="{FF2B5EF4-FFF2-40B4-BE49-F238E27FC236}">
                <a16:creationId xmlns:a16="http://schemas.microsoft.com/office/drawing/2014/main" id="{392BBA90-DFA3-4401-80D6-033B71E61B2B}"/>
              </a:ext>
            </a:extLst>
          </p:cNvPr>
          <p:cNvSpPr>
            <a:spLocks noGrp="1"/>
          </p:cNvSpPr>
          <p:nvPr>
            <p:ph type="subTitle" idx="1"/>
          </p:nvPr>
        </p:nvSpPr>
        <p:spPr>
          <a:xfrm>
            <a:off x="694267" y="823152"/>
            <a:ext cx="8579736" cy="5758270"/>
          </a:xfrm>
        </p:spPr>
        <p:txBody>
          <a:bodyPr>
            <a:normAutofit/>
          </a:bodyPr>
          <a:lstStyle/>
          <a:p>
            <a:pPr marL="342900" indent="-342900" algn="l">
              <a:buFont typeface="+mj-lt"/>
              <a:buAutoNum type="arabicPeriod"/>
            </a:pPr>
            <a:endParaRPr lang="en-US" dirty="0"/>
          </a:p>
          <a:p>
            <a:pPr marL="342900" indent="-342900" algn="l">
              <a:buFont typeface="+mj-lt"/>
              <a:buAutoNum type="arabicPeriod"/>
            </a:pPr>
            <a:endParaRPr lang="en-US" dirty="0"/>
          </a:p>
          <a:p>
            <a:pPr marL="342900" indent="-342900" algn="l">
              <a:buFont typeface="+mj-lt"/>
              <a:buAutoNum type="arabicPeriod"/>
            </a:pPr>
            <a:endParaRPr lang="en-US" dirty="0"/>
          </a:p>
          <a:p>
            <a:pPr marL="342900" indent="-342900" algn="l">
              <a:buFont typeface="+mj-lt"/>
              <a:buAutoNum type="arabicPeriod"/>
            </a:pPr>
            <a:endParaRPr lang="en-US" dirty="0"/>
          </a:p>
          <a:p>
            <a:pPr marL="342900" indent="-342900" algn="l">
              <a:buFont typeface="+mj-lt"/>
              <a:buAutoNum type="arabicPeriod"/>
            </a:pPr>
            <a:endParaRPr lang="en-US" dirty="0"/>
          </a:p>
          <a:p>
            <a:pPr marL="342900" indent="-342900" algn="l">
              <a:buFont typeface="+mj-lt"/>
              <a:buAutoNum type="arabicPeriod"/>
            </a:pPr>
            <a:endParaRPr lang="en-US" dirty="0"/>
          </a:p>
          <a:p>
            <a:pPr marL="342900" indent="-342900" algn="l">
              <a:buFont typeface="+mj-lt"/>
              <a:buAutoNum type="arabicPeriod"/>
            </a:pPr>
            <a:endParaRPr lang="en-US" dirty="0"/>
          </a:p>
          <a:p>
            <a:pPr marL="342900" indent="-342900" algn="l">
              <a:buFont typeface="+mj-lt"/>
              <a:buAutoNum type="arabicPeriod"/>
            </a:pPr>
            <a:endParaRPr lang="en-US" dirty="0"/>
          </a:p>
          <a:p>
            <a:pPr marL="342900" indent="-342900" algn="l">
              <a:buFont typeface="+mj-lt"/>
              <a:buAutoNum type="arabicPeriod"/>
            </a:pPr>
            <a:r>
              <a:rPr lang="en-US" dirty="0"/>
              <a:t>Community mobilization programs</a:t>
            </a:r>
          </a:p>
          <a:p>
            <a:pPr marL="342900" indent="-342900" algn="l">
              <a:buFont typeface="+mj-lt"/>
              <a:buAutoNum type="arabicPeriod"/>
            </a:pPr>
            <a:r>
              <a:rPr lang="en-US" dirty="0"/>
              <a:t>School based juvenile drug prevention programs.</a:t>
            </a:r>
          </a:p>
          <a:p>
            <a:pPr marL="342900" indent="-342900" algn="l">
              <a:buFont typeface="+mj-lt"/>
              <a:buAutoNum type="arabicPeriod"/>
            </a:pPr>
            <a:r>
              <a:rPr lang="en-US" dirty="0"/>
              <a:t>Self-control.</a:t>
            </a:r>
          </a:p>
          <a:p>
            <a:pPr marL="342900" indent="-342900" algn="l">
              <a:buFont typeface="+mj-lt"/>
              <a:buAutoNum type="arabicPeriod"/>
            </a:pPr>
            <a:r>
              <a:rPr lang="en-US" dirty="0"/>
              <a:t>Government Legislations</a:t>
            </a:r>
          </a:p>
          <a:p>
            <a:pPr marL="342900" indent="-342900" algn="l">
              <a:buFont typeface="+mj-lt"/>
              <a:buAutoNum type="arabicPeriod"/>
            </a:pPr>
            <a:r>
              <a:rPr lang="en-US" dirty="0"/>
              <a:t>Guiding and Counselling</a:t>
            </a:r>
          </a:p>
          <a:p>
            <a:pPr marL="342900" indent="-342900" algn="l">
              <a:buFont typeface="+mj-lt"/>
              <a:buAutoNum type="arabicPeriod"/>
            </a:pPr>
            <a:r>
              <a:rPr lang="en-US" dirty="0"/>
              <a:t>Family prevention programs</a:t>
            </a:r>
          </a:p>
          <a:p>
            <a:pPr marL="342900" indent="-342900" algn="l">
              <a:buFont typeface="+mj-lt"/>
              <a:buAutoNum type="arabicPeriod"/>
            </a:pPr>
            <a:endParaRPr lang="en-US" dirty="0"/>
          </a:p>
        </p:txBody>
      </p:sp>
      <p:pic>
        <p:nvPicPr>
          <p:cNvPr id="4098" name="Picture 2" descr="Image result for no to drugs">
            <a:extLst>
              <a:ext uri="{FF2B5EF4-FFF2-40B4-BE49-F238E27FC236}">
                <a16:creationId xmlns:a16="http://schemas.microsoft.com/office/drawing/2014/main" id="{D938753F-3201-4F84-9704-54E57B1C7B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823150"/>
            <a:ext cx="3810000" cy="3015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7626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62620-552A-4742-81FD-7010D076CB2B}"/>
              </a:ext>
            </a:extLst>
          </p:cNvPr>
          <p:cNvSpPr>
            <a:spLocks noGrp="1"/>
          </p:cNvSpPr>
          <p:nvPr>
            <p:ph type="ctrTitle"/>
          </p:nvPr>
        </p:nvSpPr>
        <p:spPr>
          <a:xfrm>
            <a:off x="694267" y="-632177"/>
            <a:ext cx="7766936" cy="1646302"/>
          </a:xfrm>
        </p:spPr>
        <p:txBody>
          <a:bodyPr/>
          <a:lstStyle/>
          <a:p>
            <a:pPr algn="l"/>
            <a:r>
              <a:rPr lang="en-US" sz="4400" dirty="0"/>
              <a:t>Conclusions and way forward</a:t>
            </a:r>
          </a:p>
        </p:txBody>
      </p:sp>
      <p:sp>
        <p:nvSpPr>
          <p:cNvPr id="3" name="Subtitle 2">
            <a:extLst>
              <a:ext uri="{FF2B5EF4-FFF2-40B4-BE49-F238E27FC236}">
                <a16:creationId xmlns:a16="http://schemas.microsoft.com/office/drawing/2014/main" id="{F9467A9C-112D-465C-9AFD-C4495934732B}"/>
              </a:ext>
            </a:extLst>
          </p:cNvPr>
          <p:cNvSpPr>
            <a:spLocks noGrp="1"/>
          </p:cNvSpPr>
          <p:nvPr>
            <p:ph type="subTitle" idx="1"/>
          </p:nvPr>
        </p:nvSpPr>
        <p:spPr>
          <a:xfrm>
            <a:off x="773288" y="1262478"/>
            <a:ext cx="8822267" cy="5595522"/>
          </a:xfrm>
        </p:spPr>
        <p:txBody>
          <a:bodyPr>
            <a:normAutofit/>
          </a:bodyPr>
          <a:lstStyle/>
          <a:p>
            <a:pPr marL="285750" indent="-285750" algn="l">
              <a:buFont typeface="Wingdings" panose="05000000000000000000" pitchFamily="2" charset="2"/>
              <a:buChar char="Ø"/>
            </a:pPr>
            <a:endParaRPr lang="en-US" sz="3200" dirty="0"/>
          </a:p>
          <a:p>
            <a:pPr marL="285750" indent="-285750" algn="l">
              <a:buFont typeface="Wingdings" panose="05000000000000000000" pitchFamily="2" charset="2"/>
              <a:buChar char="Ø"/>
            </a:pPr>
            <a:endParaRPr lang="en-US" sz="3200" dirty="0"/>
          </a:p>
          <a:p>
            <a:pPr marL="285750" indent="-285750" algn="l">
              <a:buFont typeface="Wingdings" panose="05000000000000000000" pitchFamily="2" charset="2"/>
              <a:buChar char="Ø"/>
            </a:pPr>
            <a:endParaRPr lang="en-US" sz="3200" dirty="0"/>
          </a:p>
          <a:p>
            <a:pPr marL="285750" indent="-285750" algn="l">
              <a:buFont typeface="Wingdings" panose="05000000000000000000" pitchFamily="2" charset="2"/>
              <a:buChar char="Ø"/>
            </a:pPr>
            <a:endParaRPr lang="en-US" sz="3200" dirty="0"/>
          </a:p>
          <a:p>
            <a:pPr marL="285750" indent="-285750" algn="l">
              <a:buFont typeface="Wingdings" panose="05000000000000000000" pitchFamily="2" charset="2"/>
              <a:buChar char="Ø"/>
            </a:pPr>
            <a:endParaRPr lang="en-US" sz="3200" dirty="0"/>
          </a:p>
          <a:p>
            <a:pPr marL="285750" indent="-285750" algn="l">
              <a:buFont typeface="Wingdings" panose="05000000000000000000" pitchFamily="2" charset="2"/>
              <a:buChar char="Ø"/>
            </a:pPr>
            <a:r>
              <a:rPr lang="en-US" sz="3200" dirty="0"/>
              <a:t>The impact is universal.</a:t>
            </a:r>
          </a:p>
          <a:p>
            <a:pPr marL="285750" indent="-285750" algn="l">
              <a:buFont typeface="Wingdings" panose="05000000000000000000" pitchFamily="2" charset="2"/>
              <a:buChar char="Ø"/>
            </a:pPr>
            <a:r>
              <a:rPr lang="en-US" sz="3200" dirty="0"/>
              <a:t>The solution lie with us.</a:t>
            </a:r>
          </a:p>
          <a:p>
            <a:pPr marL="285750" indent="-285750" algn="l">
              <a:buFont typeface="Wingdings" panose="05000000000000000000" pitchFamily="2" charset="2"/>
              <a:buChar char="Ø"/>
            </a:pPr>
            <a:r>
              <a:rPr lang="en-US" sz="3200" dirty="0"/>
              <a:t>Togetherness.</a:t>
            </a:r>
          </a:p>
          <a:p>
            <a:pPr marL="285750" indent="-285750" algn="l">
              <a:buFont typeface="Wingdings" panose="05000000000000000000" pitchFamily="2" charset="2"/>
              <a:buChar char="Ø"/>
            </a:pPr>
            <a:r>
              <a:rPr lang="en-US" sz="3200" dirty="0"/>
              <a:t>Juveniles are the future.</a:t>
            </a:r>
          </a:p>
          <a:p>
            <a:pPr marL="285750" indent="-285750" algn="l">
              <a:buFont typeface="Wingdings" panose="05000000000000000000" pitchFamily="2" charset="2"/>
              <a:buChar char="Ø"/>
            </a:pPr>
            <a:endParaRPr lang="en-US" sz="3200" dirty="0"/>
          </a:p>
          <a:p>
            <a:pPr marL="285750" indent="-285750" algn="l">
              <a:buFont typeface="Wingdings" panose="05000000000000000000" pitchFamily="2" charset="2"/>
              <a:buChar char="Ø"/>
            </a:pPr>
            <a:endParaRPr lang="en-US" sz="3200" dirty="0"/>
          </a:p>
          <a:p>
            <a:pPr marL="285750" indent="-285750" algn="l">
              <a:buFont typeface="Wingdings" panose="05000000000000000000" pitchFamily="2" charset="2"/>
              <a:buChar char="Ø"/>
            </a:pPr>
            <a:endParaRPr lang="en-US" sz="3200" dirty="0"/>
          </a:p>
        </p:txBody>
      </p:sp>
      <p:pic>
        <p:nvPicPr>
          <p:cNvPr id="6146" name="Picture 2" descr="Image result for together to fight drugs">
            <a:extLst>
              <a:ext uri="{FF2B5EF4-FFF2-40B4-BE49-F238E27FC236}">
                <a16:creationId xmlns:a16="http://schemas.microsoft.com/office/drawing/2014/main" id="{42C43ED4-4A76-4763-99FB-48361ED94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8978" y="1262478"/>
            <a:ext cx="6626577" cy="3061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461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E549B-DEA8-4279-ADB0-9016A4A5C463}"/>
              </a:ext>
            </a:extLst>
          </p:cNvPr>
          <p:cNvSpPr>
            <a:spLocks noGrp="1"/>
          </p:cNvSpPr>
          <p:nvPr>
            <p:ph type="ctrTitle"/>
          </p:nvPr>
        </p:nvSpPr>
        <p:spPr>
          <a:xfrm>
            <a:off x="784578" y="-714967"/>
            <a:ext cx="7766936" cy="1646302"/>
          </a:xfrm>
        </p:spPr>
        <p:txBody>
          <a:bodyPr/>
          <a:lstStyle/>
          <a:p>
            <a:pPr algn="l"/>
            <a:r>
              <a:rPr lang="en-US" dirty="0"/>
              <a:t>References </a:t>
            </a:r>
          </a:p>
        </p:txBody>
      </p:sp>
      <p:sp>
        <p:nvSpPr>
          <p:cNvPr id="3" name="Subtitle 2">
            <a:extLst>
              <a:ext uri="{FF2B5EF4-FFF2-40B4-BE49-F238E27FC236}">
                <a16:creationId xmlns:a16="http://schemas.microsoft.com/office/drawing/2014/main" id="{0F489CDA-C049-464B-8E3D-1361BC24598C}"/>
              </a:ext>
            </a:extLst>
          </p:cNvPr>
          <p:cNvSpPr>
            <a:spLocks noGrp="1"/>
          </p:cNvSpPr>
          <p:nvPr>
            <p:ph type="subTitle" idx="1"/>
          </p:nvPr>
        </p:nvSpPr>
        <p:spPr>
          <a:xfrm>
            <a:off x="784578" y="931335"/>
            <a:ext cx="7766936" cy="5751687"/>
          </a:xfrm>
        </p:spPr>
        <p:txBody>
          <a:bodyPr/>
          <a:lstStyle/>
          <a:p>
            <a:pPr algn="l"/>
            <a:r>
              <a:rPr lang="en-US" dirty="0" err="1"/>
              <a:t>Chakravararthy</a:t>
            </a:r>
            <a:r>
              <a:rPr lang="en-US" dirty="0"/>
              <a:t>, B., Shah, S., &amp; </a:t>
            </a:r>
            <a:r>
              <a:rPr lang="en-US" dirty="0" err="1"/>
              <a:t>Lotfipour</a:t>
            </a:r>
            <a:r>
              <a:rPr lang="en-US" dirty="0"/>
              <a:t>, S. (2013). Adolescent drug 	abuse-awareness &amp;Prevention. </a:t>
            </a:r>
            <a:r>
              <a:rPr lang="en-US" i="1" dirty="0"/>
              <a:t>Indian Journal of Medical Research</a:t>
            </a:r>
            <a:r>
              <a:rPr lang="en-US" dirty="0"/>
              <a:t>, 	137(6), 1021-1023.</a:t>
            </a:r>
          </a:p>
          <a:p>
            <a:pPr algn="l"/>
            <a:endParaRPr lang="en-US" dirty="0"/>
          </a:p>
          <a:p>
            <a:pPr algn="l"/>
            <a:r>
              <a:rPr lang="en-US" dirty="0"/>
              <a:t>Fishman, M., Bruner, A., &amp; </a:t>
            </a:r>
            <a:r>
              <a:rPr lang="en-US" dirty="0" err="1"/>
              <a:t>Adger</a:t>
            </a:r>
            <a:r>
              <a:rPr lang="en-US" dirty="0"/>
              <a:t>, H. (1997). Substance abuse among 	children and adolescents. </a:t>
            </a:r>
            <a:r>
              <a:rPr lang="en-US" i="1" dirty="0"/>
              <a:t>Pediatrics in Review</a:t>
            </a:r>
            <a:r>
              <a:rPr lang="en-US" dirty="0"/>
              <a:t>, 18(11), 394-403</a:t>
            </a:r>
          </a:p>
          <a:p>
            <a:pPr algn="l"/>
            <a:endParaRPr lang="en-US" dirty="0"/>
          </a:p>
          <a:p>
            <a:pPr algn="l"/>
            <a:r>
              <a:rPr lang="en-US" dirty="0"/>
              <a:t>United Nations Office on Drugs and Crime. (2018). Drugs and Age: Drugs 	and associated issues among young people and older people. United 	Nations. Retrieved from 	</a:t>
            </a:r>
            <a:r>
              <a:rPr lang="en-US" u="sng" dirty="0">
                <a:hlinkClick r:id="rId2"/>
              </a:rPr>
              <a:t>https://www.unodc.org/wdr2018/prelaunch/WDR18_Booklet_4_YOU	TH.pdf</a:t>
            </a:r>
            <a:endParaRPr lang="en-US" u="sng" dirty="0"/>
          </a:p>
          <a:p>
            <a:pPr algn="l"/>
            <a:endParaRPr lang="en-US" dirty="0"/>
          </a:p>
          <a:p>
            <a:pPr algn="l"/>
            <a:r>
              <a:rPr lang="en-US" dirty="0"/>
              <a:t>Yuen, K.O.F. (2003). The consequences of drug use among youth and 	adolescents. </a:t>
            </a:r>
            <a:r>
              <a:rPr lang="en-US" i="1" dirty="0"/>
              <a:t>International Journal of Adolescence and Youth</a:t>
            </a:r>
            <a:r>
              <a:rPr lang="en-US" dirty="0"/>
              <a:t>, 11, pp 	27-39</a:t>
            </a:r>
          </a:p>
          <a:p>
            <a:pPr algn="l"/>
            <a:endParaRPr lang="en-US" dirty="0"/>
          </a:p>
        </p:txBody>
      </p:sp>
    </p:spTree>
    <p:extLst>
      <p:ext uri="{BB962C8B-B14F-4D97-AF65-F5344CB8AC3E}">
        <p14:creationId xmlns:p14="http://schemas.microsoft.com/office/powerpoint/2010/main" val="344972051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63</TotalTime>
  <Words>941</Words>
  <Application>Microsoft Office PowerPoint</Application>
  <PresentationFormat>Widescreen</PresentationFormat>
  <Paragraphs>100</Paragraphs>
  <Slides>8</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Times New Roman</vt:lpstr>
      <vt:lpstr>Trebuchet MS</vt:lpstr>
      <vt:lpstr>Wingdings</vt:lpstr>
      <vt:lpstr>Wingdings 3</vt:lpstr>
      <vt:lpstr>Facet</vt:lpstr>
      <vt:lpstr>Content </vt:lpstr>
      <vt:lpstr>Introduction: Juvenile Drugs Use</vt:lpstr>
      <vt:lpstr>Parties Affected by Drug Use</vt:lpstr>
      <vt:lpstr>Reasons for Drugs Use</vt:lpstr>
      <vt:lpstr>Dangers associated with Drugs</vt:lpstr>
      <vt:lpstr>Possible solutions</vt:lpstr>
      <vt:lpstr>Conclusions and way forward</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dc:title>
  <dc:creator>Benedict Adeya</dc:creator>
  <cp:lastModifiedBy>Benedict Adeya</cp:lastModifiedBy>
  <cp:revision>17</cp:revision>
  <dcterms:created xsi:type="dcterms:W3CDTF">2019-11-01T16:45:20Z</dcterms:created>
  <dcterms:modified xsi:type="dcterms:W3CDTF">2019-11-01T17:49:03Z</dcterms:modified>
</cp:coreProperties>
</file>